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9" r:id="rId3"/>
    <p:sldId id="267" r:id="rId4"/>
    <p:sldId id="262" r:id="rId5"/>
    <p:sldId id="268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6C7194-FE9D-4E96-924B-ABD79B2D8C7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4DF28-206A-4EF1-B7B6-0C818FDF2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lum bright="-4000" contrast="18000"/>
          </a:blip>
          <a:srcRect l="3000" t="3334" r="9166" b="4834"/>
          <a:stretch>
            <a:fillRect/>
          </a:stretch>
        </p:blipFill>
        <p:spPr bwMode="auto">
          <a:xfrm>
            <a:off x="3429000" y="3352800"/>
            <a:ext cx="1676400" cy="1676400"/>
          </a:xfrm>
          <a:prstGeom prst="rect">
            <a:avLst/>
          </a:prstGeom>
          <a:noFill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28800" y="685800"/>
            <a:ext cx="7086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“Estimation of </a:t>
            </a:r>
            <a:r>
              <a:rPr lang="en-US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Free CO2</a:t>
            </a:r>
            <a:r>
              <a:rPr kumimoji="0" lang="en-US" sz="3600" b="1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 given Water Sample</a:t>
            </a:r>
            <a:r>
              <a:rPr kumimoji="0" lang="en-US" sz="32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</a:t>
            </a:r>
            <a:endParaRPr kumimoji="0" lang="en-US" sz="4400" b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9400" y="4916269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Presented by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Manoj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Joshi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5553670"/>
            <a:ext cx="53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Department of Zoology</a:t>
            </a:r>
          </a:p>
          <a:p>
            <a:pPr algn="ctr"/>
            <a:r>
              <a:rPr lang="en-US" dirty="0" err="1" smtClean="0"/>
              <a:t>UCoS,MLSU</a:t>
            </a:r>
            <a:r>
              <a:rPr lang="en-US" dirty="0" smtClean="0"/>
              <a:t>, Udaipur.</a:t>
            </a:r>
          </a:p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43200" y="2554069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Class- B.Sc. III Year Practical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38800" y="35052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Date: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15.10.2020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   Time: 03:00-05:00PM 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52400"/>
            <a:ext cx="8458200" cy="6324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entagon 4"/>
          <p:cNvSpPr/>
          <p:nvPr/>
        </p:nvSpPr>
        <p:spPr>
          <a:xfrm rot="5400000">
            <a:off x="-1066800" y="2209800"/>
            <a:ext cx="3886200" cy="533400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457200" y="4572000"/>
            <a:ext cx="914400" cy="1295400"/>
            <a:chOff x="381000" y="4648200"/>
            <a:chExt cx="914400" cy="1295400"/>
          </a:xfrm>
        </p:grpSpPr>
        <p:sp>
          <p:nvSpPr>
            <p:cNvPr id="7" name="Flowchart: Merge 6"/>
            <p:cNvSpPr/>
            <p:nvPr/>
          </p:nvSpPr>
          <p:spPr>
            <a:xfrm rot="10800000">
              <a:off x="381000" y="4648200"/>
              <a:ext cx="914400" cy="1295400"/>
            </a:xfrm>
            <a:prstGeom prst="flowChartMerg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685800" y="4648200"/>
              <a:ext cx="304800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Pentagon 10"/>
          <p:cNvSpPr/>
          <p:nvPr/>
        </p:nvSpPr>
        <p:spPr>
          <a:xfrm rot="16200000">
            <a:off x="1257300" y="800100"/>
            <a:ext cx="762000" cy="381000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8"/>
          <p:cNvSpPr txBox="1">
            <a:spLocks/>
          </p:cNvSpPr>
          <p:nvPr/>
        </p:nvSpPr>
        <p:spPr>
          <a:xfrm>
            <a:off x="2971800" y="381000"/>
            <a:ext cx="2286000" cy="762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6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Principle</a:t>
            </a:r>
            <a:endParaRPr kumimoji="0" lang="en-US" sz="3600" b="1" u="none" strike="noStrike" kern="1200" cap="none" spc="0" normalizeH="0" baseline="0" noProof="0" dirty="0">
              <a:ln>
                <a:noFill/>
              </a:ln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914400"/>
            <a:ext cx="7696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CO2 present in water is called free CO2. Free CO2 react with H2O and form carbonic acid which is titrated with strong base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or weak base (Na2CO3). </a:t>
            </a:r>
          </a:p>
          <a:p>
            <a:pPr algn="just"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Carbonic acid convert into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nutral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sodium bicarbonate, by adding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phenolphtalin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indicator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during titration at pH 8.3 it gives pink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2NaOH + CO2===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Na2CO3 + H2O</a:t>
            </a:r>
          </a:p>
          <a:p>
            <a:pPr algn="just"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Na2CO3 + H2O + H2O + CO2 == 2NaHCO3. </a:t>
            </a:r>
          </a:p>
          <a:p>
            <a:pPr algn="just"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Free CO2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titratte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by two methods:-</a:t>
            </a:r>
          </a:p>
          <a:p>
            <a:pPr algn="just"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(a)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NaOH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(b) Na2CO3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2192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(a) By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:-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Reagents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:- 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lnSpc>
                <a:spcPct val="150000"/>
              </a:lnSpc>
              <a:buAutoNum type="romanLcPeriod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0.05 N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40 gm + 1000 ml DW Heat and then Cool. </a:t>
            </a:r>
          </a:p>
          <a:p>
            <a:pPr marL="514350" indent="-514350" algn="just">
              <a:lnSpc>
                <a:spcPct val="150000"/>
              </a:lnSpc>
              <a:buAutoNum type="romanLcPeriod"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Phenolpthalien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50 ml 95%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Ethenol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+ 500 mg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Phenolpthalien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8"/>
          <p:cNvSpPr txBox="1">
            <a:spLocks/>
          </p:cNvSpPr>
          <p:nvPr/>
        </p:nvSpPr>
        <p:spPr>
          <a:xfrm>
            <a:off x="2971800" y="381000"/>
            <a:ext cx="2743200" cy="762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6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Experiment</a:t>
            </a:r>
            <a:endParaRPr kumimoji="0" lang="en-US" sz="3600" b="1" u="none" strike="noStrike" kern="1200" cap="none" spc="0" normalizeH="0" baseline="0" noProof="0" dirty="0">
              <a:ln>
                <a:noFill/>
              </a:ln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3072348"/>
            <a:ext cx="8305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Procedure:-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Collect 250-300 ml sample in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Nessler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tube carefully.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Take 100 ml sample from collected sample in a conical flask.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Add few drops of indicator if it shows pink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then no free CO2 present in sample.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it remain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colourless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then titrate it up to pink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appearance.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Note the reading and repeat the process three times for better results.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066800"/>
            <a:ext cx="8305800" cy="498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Observation table:- </a:t>
            </a:r>
          </a:p>
        </p:txBody>
      </p:sp>
      <p:sp>
        <p:nvSpPr>
          <p:cNvPr id="6" name="Title 8"/>
          <p:cNvSpPr txBox="1">
            <a:spLocks/>
          </p:cNvSpPr>
          <p:nvPr/>
        </p:nvSpPr>
        <p:spPr>
          <a:xfrm>
            <a:off x="2971800" y="381000"/>
            <a:ext cx="2743200" cy="762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6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Experiment</a:t>
            </a:r>
            <a:endParaRPr kumimoji="0" lang="en-US" sz="3600" b="1" u="none" strike="noStrike" kern="1200" cap="none" spc="0" normalizeH="0" baseline="0" noProof="0" dirty="0">
              <a:ln>
                <a:noFill/>
              </a:ln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1574800"/>
          <a:ext cx="7848600" cy="1854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08100"/>
                <a:gridCol w="1308100"/>
                <a:gridCol w="1308100"/>
                <a:gridCol w="1308100"/>
                <a:gridCol w="1308100"/>
                <a:gridCol w="13081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S. No</a:t>
                      </a:r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Sample Vol. (ml)</a:t>
                      </a:r>
                      <a:endParaRPr 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Burette Reading 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Mean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End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04800" y="3463737"/>
            <a:ext cx="8305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Calculation:- 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Chloride mg/L= A x N of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X 1000 x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44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			ml of sample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	       = A x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0.05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x 1000 x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44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100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           = A x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22mg/L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133600" y="4343400"/>
            <a:ext cx="3276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05000" y="5256212"/>
            <a:ext cx="2286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81200" y="1447800"/>
            <a:ext cx="4803912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Thank You</a:t>
            </a:r>
            <a:endParaRPr lang="en-US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blipFill>
                <a:blip r:embed="rId2"/>
                <a:tile tx="0" ty="0" sx="100000" sy="100000" flip="none" algn="tl"/>
              </a:blip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345</TotalTime>
  <Words>274</Words>
  <Application>Microsoft Office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SHREE</dc:creator>
  <cp:lastModifiedBy>SHREE</cp:lastModifiedBy>
  <cp:revision>95</cp:revision>
  <dcterms:created xsi:type="dcterms:W3CDTF">2006-08-16T00:00:00Z</dcterms:created>
  <dcterms:modified xsi:type="dcterms:W3CDTF">2020-10-15T07:54:21Z</dcterms:modified>
</cp:coreProperties>
</file>